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5"/>
  </p:notesMasterIdLst>
  <p:handoutMasterIdLst>
    <p:handoutMasterId r:id="rId76"/>
  </p:handoutMasterIdLst>
  <p:sldIdLst>
    <p:sldId id="330" r:id="rId2"/>
    <p:sldId id="437" r:id="rId3"/>
    <p:sldId id="438" r:id="rId4"/>
    <p:sldId id="439" r:id="rId5"/>
    <p:sldId id="347" r:id="rId6"/>
    <p:sldId id="348" r:id="rId7"/>
    <p:sldId id="417" r:id="rId8"/>
    <p:sldId id="349" r:id="rId9"/>
    <p:sldId id="350" r:id="rId10"/>
    <p:sldId id="411" r:id="rId11"/>
    <p:sldId id="352" r:id="rId12"/>
    <p:sldId id="353" r:id="rId13"/>
    <p:sldId id="354" r:id="rId14"/>
    <p:sldId id="421" r:id="rId15"/>
    <p:sldId id="356" r:id="rId16"/>
    <p:sldId id="357" r:id="rId17"/>
    <p:sldId id="358" r:id="rId18"/>
    <p:sldId id="360" r:id="rId19"/>
    <p:sldId id="359" r:id="rId20"/>
    <p:sldId id="413" r:id="rId21"/>
    <p:sldId id="420" r:id="rId22"/>
    <p:sldId id="361" r:id="rId23"/>
    <p:sldId id="419" r:id="rId24"/>
    <p:sldId id="422" r:id="rId25"/>
    <p:sldId id="423" r:id="rId26"/>
    <p:sldId id="363" r:id="rId27"/>
    <p:sldId id="393" r:id="rId28"/>
    <p:sldId id="364" r:id="rId29"/>
    <p:sldId id="408" r:id="rId30"/>
    <p:sldId id="404" r:id="rId31"/>
    <p:sldId id="403" r:id="rId32"/>
    <p:sldId id="375" r:id="rId33"/>
    <p:sldId id="426" r:id="rId34"/>
    <p:sldId id="427" r:id="rId35"/>
    <p:sldId id="374" r:id="rId36"/>
    <p:sldId id="429" r:id="rId37"/>
    <p:sldId id="430" r:id="rId38"/>
    <p:sldId id="376" r:id="rId39"/>
    <p:sldId id="377" r:id="rId40"/>
    <p:sldId id="378" r:id="rId41"/>
    <p:sldId id="379" r:id="rId42"/>
    <p:sldId id="380" r:id="rId43"/>
    <p:sldId id="381" r:id="rId44"/>
    <p:sldId id="366" r:id="rId45"/>
    <p:sldId id="435" r:id="rId46"/>
    <p:sldId id="407" r:id="rId47"/>
    <p:sldId id="384" r:id="rId48"/>
    <p:sldId id="385" r:id="rId49"/>
    <p:sldId id="391" r:id="rId50"/>
    <p:sldId id="409" r:id="rId51"/>
    <p:sldId id="400" r:id="rId52"/>
    <p:sldId id="434" r:id="rId53"/>
    <p:sldId id="424" r:id="rId54"/>
    <p:sldId id="367" r:id="rId55"/>
    <p:sldId id="369" r:id="rId56"/>
    <p:sldId id="370" r:id="rId57"/>
    <p:sldId id="414" r:id="rId58"/>
    <p:sldId id="371" r:id="rId59"/>
    <p:sldId id="372" r:id="rId60"/>
    <p:sldId id="416" r:id="rId61"/>
    <p:sldId id="425" r:id="rId62"/>
    <p:sldId id="386" r:id="rId63"/>
    <p:sldId id="432" r:id="rId64"/>
    <p:sldId id="398" r:id="rId65"/>
    <p:sldId id="389" r:id="rId66"/>
    <p:sldId id="390" r:id="rId67"/>
    <p:sldId id="401" r:id="rId68"/>
    <p:sldId id="431" r:id="rId69"/>
    <p:sldId id="402" r:id="rId70"/>
    <p:sldId id="387" r:id="rId71"/>
    <p:sldId id="392" r:id="rId72"/>
    <p:sldId id="412" r:id="rId73"/>
    <p:sldId id="331" r:id="rId74"/>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81" d="100"/>
          <a:sy n="81" d="100"/>
        </p:scale>
        <p:origin x="1382" y="4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7.jpeg>
</file>

<file path=ppt/media/image18.jpeg>
</file>

<file path=ppt/media/image19.jpeg>
</file>

<file path=ppt/media/image2.jpeg>
</file>

<file path=ppt/media/image20.jpeg>
</file>

<file path=ppt/media/image21.png>
</file>

<file path=ppt/media/image3.jpeg>
</file>

<file path=ppt/media/image4.jpeg>
</file>

<file path=ppt/media/image5.jpeg>
</file>

<file path=ppt/media/image6.jpe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73</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C90105C3-5357-5EF8-D07F-3129A29E44BE}"/>
              </a:ext>
            </a:extLst>
          </p:cNvPr>
          <p:cNvSpPr>
            <a:spLocks noGrp="1" noChangeArrowheads="1"/>
          </p:cNvSpPr>
          <p:nvPr>
            <p:ph type="title"/>
          </p:nvPr>
        </p:nvSpPr>
        <p:spPr/>
        <p:txBody>
          <a:bodyPr/>
          <a:lstStyle/>
          <a:p>
            <a:r>
              <a:rPr lang="en-US" altLang="en-US"/>
              <a:t>Introduction to course</a:t>
            </a:r>
          </a:p>
        </p:txBody>
      </p:sp>
      <p:sp>
        <p:nvSpPr>
          <p:cNvPr id="7171" name="Content Placeholder 2">
            <a:extLst>
              <a:ext uri="{FF2B5EF4-FFF2-40B4-BE49-F238E27FC236}">
                <a16:creationId xmlns:a16="http://schemas.microsoft.com/office/drawing/2014/main" id="{8BC7D2D7-3C7E-3B2E-2616-026217260A1E}"/>
              </a:ext>
            </a:extLst>
          </p:cNvPr>
          <p:cNvSpPr>
            <a:spLocks noGrp="1" noChangeArrowheads="1"/>
          </p:cNvSpPr>
          <p:nvPr>
            <p:ph idx="1"/>
          </p:nvPr>
        </p:nvSpPr>
        <p:spPr>
          <a:xfrm>
            <a:off x="1016000" y="2582863"/>
            <a:ext cx="8229600" cy="4530725"/>
          </a:xfrm>
        </p:spPr>
        <p:txBody>
          <a:bodyPr/>
          <a:lstStyle/>
          <a:p>
            <a:pPr marL="1543050" lvl="4" indent="0">
              <a:buFontTx/>
              <a:buNone/>
            </a:pPr>
            <a:r>
              <a:rPr lang="en-US" altLang="en-US"/>
              <a:t>   Mohammad Hosein Hamian</a:t>
            </a:r>
          </a:p>
          <a:p>
            <a:endParaRPr lang="en-US" altLang="en-US"/>
          </a:p>
          <a:p>
            <a:r>
              <a:rPr lang="en-US" altLang="en-US">
                <a:solidFill>
                  <a:srgbClr val="0070C0"/>
                </a:solidFill>
              </a:rPr>
              <a:t>@OS_KNTU  </a:t>
            </a:r>
            <a:r>
              <a:rPr lang="en-US" altLang="en-US"/>
              <a:t>Channel and discussion Group in Telegram</a:t>
            </a:r>
          </a:p>
          <a:p>
            <a:endParaRPr lang="en-US" altLang="en-US"/>
          </a:p>
          <a:p>
            <a:r>
              <a:rPr lang="en-US" altLang="en-US"/>
              <a:t>My Email:</a:t>
            </a:r>
          </a:p>
          <a:p>
            <a:endParaRPr lang="en-US" altLang="en-US" u="sng">
              <a:solidFill>
                <a:srgbClr val="00B050"/>
              </a:solidFill>
            </a:endParaRPr>
          </a:p>
          <a:p>
            <a:pPr lvl="1"/>
            <a:r>
              <a:rPr lang="en-US" altLang="en-US">
                <a:solidFill>
                  <a:srgbClr val="0070C0"/>
                </a:solidFill>
              </a:rPr>
              <a:t>hamian@email.kntu.ac.ir</a:t>
            </a:r>
          </a:p>
          <a:p>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Content Placeholder 7">
            <a:extLst>
              <a:ext uri="{FF2B5EF4-FFF2-40B4-BE49-F238E27FC236}">
                <a16:creationId xmlns:a16="http://schemas.microsoft.com/office/drawing/2014/main" id="{A2041DC0-8D1D-4776-A9CE-76416711E79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298700" y="1016000"/>
            <a:ext cx="4546600" cy="5494338"/>
          </a:xfrm>
        </p:spPr>
      </p:pic>
      <p:sp>
        <p:nvSpPr>
          <p:cNvPr id="8195" name="Title 6">
            <a:extLst>
              <a:ext uri="{FF2B5EF4-FFF2-40B4-BE49-F238E27FC236}">
                <a16:creationId xmlns:a16="http://schemas.microsoft.com/office/drawing/2014/main" id="{7A7FDE0A-4CDF-92C4-26EC-E1372BC2FA71}"/>
              </a:ext>
            </a:extLst>
          </p:cNvPr>
          <p:cNvSpPr>
            <a:spLocks noGrp="1" noChangeArrowheads="1"/>
          </p:cNvSpPr>
          <p:nvPr>
            <p:ph type="title"/>
          </p:nvPr>
        </p:nvSpPr>
        <p:spPr/>
        <p:txBody>
          <a:bodyPr/>
          <a:lstStyle/>
          <a:p>
            <a:r>
              <a:rPr lang="en-US" altLang="en-US"/>
              <a:t>MSRT Curriculum</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AE8FD7A9-1912-C7D0-E70D-2744FB661C13}"/>
              </a:ext>
            </a:extLst>
          </p:cNvPr>
          <p:cNvSpPr>
            <a:spLocks noGrp="1" noChangeArrowheads="1"/>
          </p:cNvSpPr>
          <p:nvPr>
            <p:ph type="title"/>
          </p:nvPr>
        </p:nvSpPr>
        <p:spPr/>
        <p:txBody>
          <a:bodyPr/>
          <a:lstStyle/>
          <a:p>
            <a:r>
              <a:rPr lang="en-US" altLang="en-US"/>
              <a:t>Evaluation</a:t>
            </a:r>
          </a:p>
        </p:txBody>
      </p:sp>
      <p:sp>
        <p:nvSpPr>
          <p:cNvPr id="9219" name="Content Placeholder 2">
            <a:extLst>
              <a:ext uri="{FF2B5EF4-FFF2-40B4-BE49-F238E27FC236}">
                <a16:creationId xmlns:a16="http://schemas.microsoft.com/office/drawing/2014/main" id="{25E46C42-0D84-E3C5-C4E6-F0EDB6938F19}"/>
              </a:ext>
            </a:extLst>
          </p:cNvPr>
          <p:cNvSpPr>
            <a:spLocks noGrp="1" noChangeArrowheads="1"/>
          </p:cNvSpPr>
          <p:nvPr>
            <p:ph idx="1"/>
          </p:nvPr>
        </p:nvSpPr>
        <p:spPr/>
        <p:txBody>
          <a:bodyPr/>
          <a:lstStyle/>
          <a:p>
            <a:r>
              <a:rPr lang="en-US" altLang="en-US"/>
              <a:t>Exam</a:t>
            </a:r>
          </a:p>
          <a:p>
            <a:pPr lvl="1"/>
            <a:r>
              <a:rPr lang="en-US" altLang="en-US"/>
              <a:t>Midterm  </a:t>
            </a:r>
            <a:r>
              <a:rPr lang="en-US" altLang="en-US">
                <a:solidFill>
                  <a:srgbClr val="00B050"/>
                </a:solidFill>
              </a:rPr>
              <a:t>30%</a:t>
            </a:r>
          </a:p>
          <a:p>
            <a:pPr lvl="2"/>
            <a:r>
              <a:rPr lang="en-US" altLang="en-US"/>
              <a:t>1403 / 09 / 11</a:t>
            </a:r>
          </a:p>
          <a:p>
            <a:pPr lvl="1"/>
            <a:r>
              <a:rPr lang="en-US" altLang="en-US"/>
              <a:t>Final  </a:t>
            </a:r>
            <a:r>
              <a:rPr lang="en-US" altLang="en-US">
                <a:solidFill>
                  <a:srgbClr val="00B050"/>
                </a:solidFill>
              </a:rPr>
              <a:t>50%</a:t>
            </a:r>
          </a:p>
          <a:p>
            <a:r>
              <a:rPr lang="en-US" altLang="en-US"/>
              <a:t>Assignments </a:t>
            </a:r>
            <a:r>
              <a:rPr lang="en-US" altLang="en-US">
                <a:solidFill>
                  <a:srgbClr val="00B050"/>
                </a:solidFill>
              </a:rPr>
              <a:t>30%</a:t>
            </a:r>
          </a:p>
          <a:p>
            <a:pPr lvl="2"/>
            <a:r>
              <a:rPr lang="en-US" altLang="en-US"/>
              <a:t>~ 3 Theory and programming assignments (</a:t>
            </a:r>
            <a:r>
              <a:rPr lang="en-US" altLang="en-US">
                <a:solidFill>
                  <a:srgbClr val="00B050"/>
                </a:solidFill>
              </a:rPr>
              <a:t>15%</a:t>
            </a:r>
            <a:r>
              <a:rPr lang="en-US" altLang="en-US"/>
              <a:t>)</a:t>
            </a:r>
          </a:p>
          <a:p>
            <a:pPr lvl="2"/>
            <a:r>
              <a:rPr lang="en-US" altLang="en-US"/>
              <a:t>~ 1 Final project(</a:t>
            </a:r>
            <a:r>
              <a:rPr lang="en-US" altLang="en-US">
                <a:solidFill>
                  <a:srgbClr val="00B050"/>
                </a:solidFill>
              </a:rPr>
              <a:t>15%</a:t>
            </a:r>
            <a:r>
              <a:rPr lang="en-US" altLang="en-US"/>
              <a:t>)</a:t>
            </a:r>
          </a:p>
          <a:p>
            <a:r>
              <a:rPr lang="en-US" altLang="en-US"/>
              <a:t>Presentation</a:t>
            </a:r>
          </a:p>
          <a:p>
            <a:pPr lvl="2"/>
            <a:r>
              <a:rPr lang="en-US" altLang="en-US"/>
              <a:t>~Four 30 mins Presentation</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dirty="0"/>
              <a:t>One purpose of OS is to hide peculiarities of hardware devices from the user</a:t>
            </a:r>
          </a:p>
          <a:p>
            <a:r>
              <a:rPr lang="en-US" altLang="en-US" dirty="0"/>
              <a:t>I/O subsystem responsible for</a:t>
            </a:r>
          </a:p>
          <a:p>
            <a:pPr lvl="1"/>
            <a:r>
              <a:rPr lang="en-US" altLang="en-US" dirty="0"/>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dirty="0"/>
              <a:t>General device-driver interface</a:t>
            </a:r>
          </a:p>
          <a:p>
            <a:pPr lvl="1"/>
            <a:r>
              <a:rPr lang="en-US" altLang="en-US" dirty="0"/>
              <a:t>Drivers for specific hardware devices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2"/>
            <a:endParaRPr lang="en-US"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11750</TotalTime>
  <Words>4194</Words>
  <Application>Microsoft Office PowerPoint</Application>
  <PresentationFormat>On-screen Show (4:3)</PresentationFormat>
  <Paragraphs>475</Paragraphs>
  <Slides>73</Slides>
  <Notes>60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73</vt:i4>
      </vt:variant>
    </vt:vector>
  </HeadingPairs>
  <TitlesOfParts>
    <vt:vector size="83" baseType="lpstr">
      <vt:lpstr>MS PGothic</vt:lpstr>
      <vt:lpstr>Arial</vt:lpstr>
      <vt:lpstr>Helvetica</vt:lpstr>
      <vt:lpstr>Monotype Sorts</vt:lpstr>
      <vt:lpstr>Times New Roman</vt:lpstr>
      <vt:lpstr>Verdana</vt:lpstr>
      <vt:lpstr>Webdings</vt:lpstr>
      <vt:lpstr>Wingdings</vt:lpstr>
      <vt:lpstr>Wingdings 3</vt:lpstr>
      <vt:lpstr>os-8</vt:lpstr>
      <vt:lpstr>Chapter 1:  Introduction</vt:lpstr>
      <vt:lpstr>Introduction to course</vt:lpstr>
      <vt:lpstr>MSRT Curriculum</vt:lpstr>
      <vt:lpstr>Evaluation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mohammad hossein hamian</cp:lastModifiedBy>
  <cp:revision>257</cp:revision>
  <cp:lastPrinted>2001-06-14T13:58:17Z</cp:lastPrinted>
  <dcterms:created xsi:type="dcterms:W3CDTF">2011-01-13T23:43:38Z</dcterms:created>
  <dcterms:modified xsi:type="dcterms:W3CDTF">2024-10-07T22:33:51Z</dcterms:modified>
</cp:coreProperties>
</file>

<file path=docProps/thumbnail.jpeg>
</file>